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tr\Desktop\Petrology%20Rpt\Pet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ftr\Desktop\Petrology%20Rpt\Pet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scatterChart>
        <c:scatterStyle val="lineMarker"/>
        <c:ser>
          <c:idx val="0"/>
          <c:order val="0"/>
          <c:tx>
            <c:strRef>
              <c:f>Sheet3!$C$1</c:f>
              <c:strCache>
                <c:ptCount val="1"/>
                <c:pt idx="0">
                  <c:v>Cutter Life
(Cu.M/
Disc)</c:v>
                </c:pt>
              </c:strCache>
            </c:strRef>
          </c:tx>
          <c:spPr>
            <a:ln w="28575">
              <a:noFill/>
            </a:ln>
          </c:spPr>
          <c:trendline>
            <c:trendlineType val="log"/>
          </c:trendline>
          <c:trendline>
            <c:trendlineType val="log"/>
          </c:trendline>
          <c:xVal>
            <c:numRef>
              <c:f>Sheet3!$B$2:$B$4</c:f>
              <c:numCache>
                <c:formatCode>General</c:formatCode>
                <c:ptCount val="3"/>
                <c:pt idx="0">
                  <c:v>11676.000000000002</c:v>
                </c:pt>
                <c:pt idx="1">
                  <c:v>4742.1500000000024</c:v>
                </c:pt>
                <c:pt idx="2">
                  <c:v>4706.9400000000005</c:v>
                </c:pt>
              </c:numCache>
            </c:numRef>
          </c:xVal>
          <c:yVal>
            <c:numRef>
              <c:f>Sheet3!$C$2:$C$4</c:f>
              <c:numCache>
                <c:formatCode>General</c:formatCode>
                <c:ptCount val="3"/>
                <c:pt idx="0">
                  <c:v>202</c:v>
                </c:pt>
                <c:pt idx="1">
                  <c:v>417</c:v>
                </c:pt>
                <c:pt idx="2">
                  <c:v>287</c:v>
                </c:pt>
              </c:numCache>
            </c:numRef>
          </c:yVal>
        </c:ser>
        <c:axId val="57988992"/>
        <c:axId val="58364672"/>
      </c:scatterChart>
      <c:valAx>
        <c:axId val="57988992"/>
        <c:scaling>
          <c:orientation val="minMax"/>
        </c:scaling>
        <c:axPos val="b"/>
        <c:title>
          <c:tx>
            <c:rich>
              <a:bodyPr/>
              <a:lstStyle/>
              <a:p>
                <a:pPr>
                  <a:defRPr/>
                </a:pPr>
                <a:r>
                  <a:rPr lang="en-US"/>
                  <a:t>RAI</a:t>
                </a:r>
              </a:p>
            </c:rich>
          </c:tx>
          <c:layout/>
        </c:title>
        <c:numFmt formatCode="General" sourceLinked="1"/>
        <c:tickLblPos val="nextTo"/>
        <c:crossAx val="58364672"/>
        <c:crosses val="autoZero"/>
        <c:crossBetween val="midCat"/>
      </c:valAx>
      <c:valAx>
        <c:axId val="58364672"/>
        <c:scaling>
          <c:orientation val="minMax"/>
        </c:scaling>
        <c:axPos val="l"/>
        <c:title>
          <c:tx>
            <c:rich>
              <a:bodyPr/>
              <a:lstStyle/>
              <a:p>
                <a:pPr>
                  <a:defRPr/>
                </a:pPr>
                <a:r>
                  <a:rPr lang="en-US"/>
                  <a:t>Cutter Life(Cu.M/Disc)</a:t>
                </a:r>
              </a:p>
            </c:rich>
          </c:tx>
          <c:layout/>
        </c:title>
        <c:numFmt formatCode="General" sourceLinked="1"/>
        <c:tickLblPos val="nextTo"/>
        <c:crossAx val="57988992"/>
        <c:crosses val="autoZero"/>
        <c:crossBetween val="midCat"/>
      </c:valAx>
    </c:plotArea>
    <c:legend>
      <c:legendPos val="r"/>
      <c:legendEntry>
        <c:idx val="2"/>
        <c:delete val="1"/>
      </c:legendEntry>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scatterChart>
        <c:scatterStyle val="lineMarker"/>
        <c:ser>
          <c:idx val="0"/>
          <c:order val="0"/>
          <c:tx>
            <c:strRef>
              <c:f>Sheet3!$B$1</c:f>
              <c:strCache>
                <c:ptCount val="1"/>
                <c:pt idx="0">
                  <c:v>RAI</c:v>
                </c:pt>
              </c:strCache>
            </c:strRef>
          </c:tx>
          <c:spPr>
            <a:ln w="28575">
              <a:noFill/>
            </a:ln>
          </c:spPr>
          <c:trendline>
            <c:trendlineType val="poly"/>
            <c:order val="2"/>
          </c:trendline>
          <c:xVal>
            <c:numRef>
              <c:f>Sheet3!$A$2:$A$4</c:f>
              <c:numCache>
                <c:formatCode>General</c:formatCode>
                <c:ptCount val="3"/>
                <c:pt idx="0">
                  <c:v>210</c:v>
                </c:pt>
                <c:pt idx="1">
                  <c:v>85</c:v>
                </c:pt>
                <c:pt idx="2">
                  <c:v>49</c:v>
                </c:pt>
              </c:numCache>
            </c:numRef>
          </c:xVal>
          <c:yVal>
            <c:numRef>
              <c:f>Sheet3!$B$2:$B$4</c:f>
              <c:numCache>
                <c:formatCode>General</c:formatCode>
                <c:ptCount val="3"/>
                <c:pt idx="0">
                  <c:v>11676.000000000002</c:v>
                </c:pt>
                <c:pt idx="1">
                  <c:v>4742.1500000000024</c:v>
                </c:pt>
                <c:pt idx="2">
                  <c:v>4706.9400000000005</c:v>
                </c:pt>
              </c:numCache>
            </c:numRef>
          </c:yVal>
        </c:ser>
        <c:axId val="57716096"/>
        <c:axId val="58249216"/>
      </c:scatterChart>
      <c:valAx>
        <c:axId val="57716096"/>
        <c:scaling>
          <c:orientation val="minMax"/>
        </c:scaling>
        <c:axPos val="b"/>
        <c:title>
          <c:tx>
            <c:rich>
              <a:bodyPr/>
              <a:lstStyle/>
              <a:p>
                <a:pPr>
                  <a:defRPr/>
                </a:pPr>
                <a:r>
                  <a:rPr lang="en-US">
                    <a:latin typeface="Times New Roman" pitchFamily="18" charset="0"/>
                    <a:cs typeface="Times New Roman" pitchFamily="18" charset="0"/>
                  </a:rPr>
                  <a:t>Unconfined Compressive strength(MPa</a:t>
                </a:r>
                <a:r>
                  <a:rPr lang="en-US"/>
                  <a:t>)</a:t>
                </a:r>
              </a:p>
            </c:rich>
          </c:tx>
          <c:layout/>
        </c:title>
        <c:numFmt formatCode="General" sourceLinked="1"/>
        <c:tickLblPos val="nextTo"/>
        <c:crossAx val="58249216"/>
        <c:crosses val="autoZero"/>
        <c:crossBetween val="midCat"/>
      </c:valAx>
      <c:valAx>
        <c:axId val="58249216"/>
        <c:scaling>
          <c:orientation val="minMax"/>
        </c:scaling>
        <c:axPos val="l"/>
        <c:title>
          <c:tx>
            <c:rich>
              <a:bodyPr rot="-5400000" vert="horz"/>
              <a:lstStyle/>
              <a:p>
                <a:pPr>
                  <a:defRPr sz="1000"/>
                </a:pPr>
                <a:r>
                  <a:rPr lang="en-US" sz="1000">
                    <a:latin typeface="Times New Roman" pitchFamily="18" charset="0"/>
                    <a:cs typeface="Times New Roman" pitchFamily="18" charset="0"/>
                  </a:rPr>
                  <a:t>Rock</a:t>
                </a:r>
                <a:r>
                  <a:rPr lang="en-US" sz="1000" baseline="0">
                    <a:latin typeface="Times New Roman" pitchFamily="18" charset="0"/>
                    <a:cs typeface="Times New Roman" pitchFamily="18" charset="0"/>
                  </a:rPr>
                  <a:t> Abrasivity Index(RAI)</a:t>
                </a:r>
                <a:endParaRPr lang="en-US" sz="1000">
                  <a:latin typeface="Times New Roman" pitchFamily="18" charset="0"/>
                  <a:cs typeface="Times New Roman" pitchFamily="18" charset="0"/>
                </a:endParaRPr>
              </a:p>
            </c:rich>
          </c:tx>
          <c:layout/>
        </c:title>
        <c:numFmt formatCode="General" sourceLinked="1"/>
        <c:tickLblPos val="nextTo"/>
        <c:crossAx val="57716096"/>
        <c:crosses val="autoZero"/>
        <c:crossBetween val="midCat"/>
      </c:valAx>
      <c:spPr>
        <a:noFill/>
        <a:ln w="25400">
          <a:noFill/>
        </a:ln>
      </c:spPr>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522646-0749-4430-A9D3-E737CAB3DD2C}"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6AC88-4B1E-4940-AA26-1B531CBEE2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522646-0749-4430-A9D3-E737CAB3DD2C}"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6AC88-4B1E-4940-AA26-1B531CBEE2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522646-0749-4430-A9D3-E737CAB3DD2C}"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6AC88-4B1E-4940-AA26-1B531CBEE2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522646-0749-4430-A9D3-E737CAB3DD2C}"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6AC88-4B1E-4940-AA26-1B531CBEE2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522646-0749-4430-A9D3-E737CAB3DD2C}"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6AC88-4B1E-4940-AA26-1B531CBEE2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522646-0749-4430-A9D3-E737CAB3DD2C}"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C6AC88-4B1E-4940-AA26-1B531CBEE2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522646-0749-4430-A9D3-E737CAB3DD2C}" type="datetimeFigureOut">
              <a:rPr lang="en-US" smtClean="0"/>
              <a:t>11/30/2018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C6AC88-4B1E-4940-AA26-1B531CBEE2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522646-0749-4430-A9D3-E737CAB3DD2C}" type="datetimeFigureOut">
              <a:rPr lang="en-US" smtClean="0"/>
              <a:t>11/30/2018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C6AC88-4B1E-4940-AA26-1B531CBEE2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522646-0749-4430-A9D3-E737CAB3DD2C}" type="datetimeFigureOut">
              <a:rPr lang="en-US" smtClean="0"/>
              <a:t>11/30/2018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C6AC88-4B1E-4940-AA26-1B531CBEE2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522646-0749-4430-A9D3-E737CAB3DD2C}"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C6AC88-4B1E-4940-AA26-1B531CBEE2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522646-0749-4430-A9D3-E737CAB3DD2C}"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C6AC88-4B1E-4940-AA26-1B531CBEE2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522646-0749-4430-A9D3-E737CAB3DD2C}" type="datetimeFigureOut">
              <a:rPr lang="en-US" smtClean="0"/>
              <a:t>11/30/2018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C6AC88-4B1E-4940-AA26-1B531CBEE23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TBM BORABILITY AS A FUNCTION OF ROCK MINERALOGY AND GEOTECHNICAL PROPERTIES IN SLBC TUNNEL OF AMR PROJECT, TELENGANA, INDIA</a:t>
            </a:r>
            <a:r>
              <a:rPr lang="en-US" dirty="0"/>
              <a:t/>
            </a:r>
            <a:br>
              <a:rPr lang="en-US" dirty="0"/>
            </a:br>
            <a:r>
              <a:rPr lang="en-US" sz="2700" i="1" dirty="0" err="1"/>
              <a:t>D.Ramakrishna</a:t>
            </a:r>
            <a:r>
              <a:rPr lang="en-US" sz="2700" dirty="0"/>
              <a:t/>
            </a:r>
            <a:br>
              <a:rPr lang="en-US" sz="2700" dirty="0"/>
            </a:br>
            <a:r>
              <a:rPr lang="en-US" sz="2700" i="1" dirty="0"/>
              <a:t>Assistant Professor, </a:t>
            </a:r>
            <a:r>
              <a:rPr lang="en-US" sz="2700" i="1" dirty="0" err="1"/>
              <a:t>Dr.MGR.Educational</a:t>
            </a:r>
            <a:r>
              <a:rPr lang="en-US" sz="2700" i="1" dirty="0"/>
              <a:t> Research Institute, </a:t>
            </a:r>
            <a:r>
              <a:rPr lang="en-US" sz="2700" i="1" dirty="0" err="1"/>
              <a:t>Maduravoyal</a:t>
            </a:r>
            <a:r>
              <a:rPr lang="en-US" sz="2700" i="1" dirty="0"/>
              <a:t>, Chennai-600095</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Table 1.Petrographic Test </a:t>
            </a:r>
            <a:r>
              <a:rPr lang="en-US" b="1" dirty="0" err="1"/>
              <a:t>Reults</a:t>
            </a:r>
            <a:r>
              <a:rPr lang="en-US" dirty="0"/>
              <a:t/>
            </a:r>
            <a:br>
              <a:rPr lang="en-US" dirty="0"/>
            </a:br>
            <a:endParaRPr lang="en-US" dirty="0"/>
          </a:p>
        </p:txBody>
      </p:sp>
      <p:pic>
        <p:nvPicPr>
          <p:cNvPr id="4" name="Content Placeholder 3"/>
          <p:cNvPicPr>
            <a:picLocks noGrp="1"/>
          </p:cNvPicPr>
          <p:nvPr>
            <p:ph idx="1"/>
          </p:nvPr>
        </p:nvPicPr>
        <p:blipFill>
          <a:blip r:embed="rId2"/>
          <a:srcRect/>
          <a:stretch>
            <a:fillRect/>
          </a:stretch>
        </p:blipFill>
        <p:spPr bwMode="auto">
          <a:xfrm>
            <a:off x="228600" y="1676400"/>
            <a:ext cx="8763000" cy="4419599"/>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Mean MOH’s hardness varies from 6.0 to 6.1 for Granite and 6.8 for quartzite</a:t>
            </a:r>
            <a:r>
              <a:rPr lang="en-US" dirty="0" smtClean="0"/>
              <a:t>.</a:t>
            </a:r>
          </a:p>
          <a:p>
            <a:r>
              <a:rPr lang="en-US" dirty="0" smtClean="0"/>
              <a:t> Equivalent </a:t>
            </a:r>
            <a:r>
              <a:rPr lang="en-US" dirty="0"/>
              <a:t>quartz content varies from 55.6 to 56.32 for granite and 96.1 for quartzite</a:t>
            </a:r>
            <a:r>
              <a:rPr lang="en-US" dirty="0" smtClean="0"/>
              <a:t>.</a:t>
            </a:r>
          </a:p>
          <a:p>
            <a:r>
              <a:rPr lang="en-US" dirty="0" smtClean="0"/>
              <a:t> </a:t>
            </a:r>
            <a:r>
              <a:rPr lang="en-US" dirty="0"/>
              <a:t>Table 2 gives the relationship between equivalent quartz content, Unconfined compressive strength (UCS), Rock Abrasive Index and cutter life (Cubic </a:t>
            </a:r>
            <a:r>
              <a:rPr lang="en-US" dirty="0" err="1"/>
              <a:t>metres</a:t>
            </a:r>
            <a:r>
              <a:rPr lang="en-US" dirty="0"/>
              <a:t> per disc).</a:t>
            </a:r>
          </a:p>
          <a:p>
            <a:r>
              <a:rPr lang="en-US" dirty="0"/>
              <a:t> </a:t>
            </a:r>
          </a:p>
          <a:p>
            <a:r>
              <a:rPr lang="en-US" dirty="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latin typeface="Times New Roman" pitchFamily="18" charset="0"/>
                <a:cs typeface="Times New Roman" pitchFamily="18" charset="0"/>
              </a:rPr>
              <a:t>Table 2.</a:t>
            </a:r>
            <a:br>
              <a:rPr lang="en-US" sz="2400" dirty="0">
                <a:latin typeface="Times New Roman" pitchFamily="18" charset="0"/>
                <a:cs typeface="Times New Roman" pitchFamily="18" charset="0"/>
              </a:rPr>
            </a:br>
            <a:r>
              <a:rPr lang="en-US" sz="2400" u="sng" dirty="0">
                <a:latin typeface="Times New Roman" pitchFamily="18" charset="0"/>
                <a:cs typeface="Times New Roman" pitchFamily="18" charset="0"/>
              </a:rPr>
              <a:t> Rock Mineralogy, Unconfined Compressive strength(UCS</a:t>
            </a:r>
            <a:r>
              <a:rPr lang="en-US" sz="2400" u="sng" dirty="0" smtClean="0">
                <a:latin typeface="Times New Roman" pitchFamily="18" charset="0"/>
                <a:cs typeface="Times New Roman" pitchFamily="18" charset="0"/>
              </a:rPr>
              <a:t>),</a:t>
            </a:r>
            <a:br>
              <a:rPr lang="en-US" sz="2400" u="sng" dirty="0" smtClean="0">
                <a:latin typeface="Times New Roman" pitchFamily="18" charset="0"/>
                <a:cs typeface="Times New Roman" pitchFamily="18" charset="0"/>
              </a:rPr>
            </a:br>
            <a:r>
              <a:rPr lang="en-US" sz="2400" u="sng" dirty="0" smtClean="0">
                <a:latin typeface="Times New Roman" pitchFamily="18" charset="0"/>
                <a:cs typeface="Times New Roman" pitchFamily="18" charset="0"/>
              </a:rPr>
              <a:t>Rock </a:t>
            </a:r>
            <a:r>
              <a:rPr lang="en-US" sz="2400" u="sng" dirty="0" err="1">
                <a:latin typeface="Times New Roman" pitchFamily="18" charset="0"/>
                <a:cs typeface="Times New Roman" pitchFamily="18" charset="0"/>
              </a:rPr>
              <a:t>Abrasivity</a:t>
            </a:r>
            <a:r>
              <a:rPr lang="en-US" sz="2400" u="sng" dirty="0">
                <a:latin typeface="Times New Roman" pitchFamily="18" charset="0"/>
                <a:cs typeface="Times New Roman" pitchFamily="18" charset="0"/>
              </a:rPr>
              <a:t> Index(RAI)and Cutter Life in Tunnel-1</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pic>
        <p:nvPicPr>
          <p:cNvPr id="4" name="Content Placeholder 3"/>
          <p:cNvPicPr>
            <a:picLocks noGrp="1"/>
          </p:cNvPicPr>
          <p:nvPr>
            <p:ph idx="1"/>
          </p:nvPr>
        </p:nvPicPr>
        <p:blipFill>
          <a:blip r:embed="rId2"/>
          <a:srcRect/>
          <a:stretch>
            <a:fillRect/>
          </a:stretch>
        </p:blipFill>
        <p:spPr bwMode="auto">
          <a:xfrm>
            <a:off x="381000" y="1371600"/>
            <a:ext cx="8077199" cy="51816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Rock Abrasive Index is estimated by multiplying the Unconfined compressive strength and equivalent quartz content (ISRM(2003)). Test numbers 3 and 4 show that rocks with nearly same RAI have different Cutter life depending on UCS</a:t>
            </a:r>
          </a:p>
          <a:p>
            <a:r>
              <a:rPr lang="en-US" dirty="0"/>
              <a:t>Fig.2 shows the variation of Cutter life (Cubic meters /disc) with Rock </a:t>
            </a:r>
            <a:r>
              <a:rPr lang="en-US" dirty="0" err="1"/>
              <a:t>Abrasivity</a:t>
            </a:r>
            <a:r>
              <a:rPr lang="en-US" dirty="0"/>
              <a:t> Index(RAI). It can be seen that Cutter life decreases non linearly( logarithmically) with increase in RAI.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latin typeface="Times New Roman" pitchFamily="18" charset="0"/>
                <a:cs typeface="Times New Roman" pitchFamily="18" charset="0"/>
              </a:rPr>
              <a:t>Fig.2 Variation of Cutter Life with Rock </a:t>
            </a:r>
            <a:r>
              <a:rPr lang="en-US" sz="2700" b="1" dirty="0" err="1">
                <a:latin typeface="Times New Roman" pitchFamily="18" charset="0"/>
                <a:cs typeface="Times New Roman" pitchFamily="18" charset="0"/>
              </a:rPr>
              <a:t>Abrasivity</a:t>
            </a:r>
            <a:r>
              <a:rPr lang="en-US" sz="2700" b="1" dirty="0">
                <a:latin typeface="Times New Roman" pitchFamily="18" charset="0"/>
                <a:cs typeface="Times New Roman" pitchFamily="18" charset="0"/>
              </a:rPr>
              <a:t> Index(RAI)</a:t>
            </a:r>
            <a:r>
              <a:rPr lang="en-US" dirty="0"/>
              <a:t/>
            </a:r>
            <a:br>
              <a:rPr lang="en-US" dirty="0"/>
            </a:br>
            <a:r>
              <a:rPr lang="en-US" dirty="0" smtClean="0"/>
              <a:t>`</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latin typeface="Times New Roman" pitchFamily="18" charset="0"/>
                <a:cs typeface="Times New Roman" pitchFamily="18" charset="0"/>
              </a:rPr>
              <a:t>Fig.3. Variation of RAI with UCS</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a:t>It can be seen that Rock </a:t>
            </a:r>
            <a:r>
              <a:rPr lang="en-US" dirty="0" err="1"/>
              <a:t>Abrasivity</a:t>
            </a:r>
            <a:r>
              <a:rPr lang="en-US" dirty="0"/>
              <a:t> Index (RAI) increases as a polynomial function (second order) of UCS.</a:t>
            </a:r>
          </a:p>
          <a:p>
            <a:r>
              <a:rPr lang="en-US" dirty="0"/>
              <a:t>The influence of textural variation on cutter life is still not clear though it is expected that a rock with </a:t>
            </a:r>
            <a:r>
              <a:rPr lang="en-US" dirty="0" err="1"/>
              <a:t>porphyritic</a:t>
            </a:r>
            <a:r>
              <a:rPr lang="en-US" dirty="0"/>
              <a:t> texture may reduce the cutter life than a rock showing </a:t>
            </a:r>
            <a:r>
              <a:rPr lang="en-US" dirty="0" err="1"/>
              <a:t>equigranular</a:t>
            </a:r>
            <a:r>
              <a:rPr lang="en-US" dirty="0"/>
              <a:t> texture at the same UCS.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	CONCLUSIONS:</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t>Modal analysis of rock from thin section petrography provides a rapid and simple method of determining the Cutter life when UCS is known.</a:t>
            </a:r>
          </a:p>
          <a:p>
            <a:pPr lvl="0"/>
            <a:r>
              <a:rPr lang="en-US" dirty="0"/>
              <a:t>Rock </a:t>
            </a:r>
            <a:r>
              <a:rPr lang="en-US" dirty="0" err="1"/>
              <a:t>Abrasivity</a:t>
            </a:r>
            <a:r>
              <a:rPr lang="en-US" dirty="0"/>
              <a:t> index(RAI) varies as a polynomial function(second order) of  UCS.</a:t>
            </a:r>
          </a:p>
          <a:p>
            <a:pPr lvl="0"/>
            <a:r>
              <a:rPr lang="en-US" dirty="0"/>
              <a:t>Cutter life(</a:t>
            </a:r>
            <a:r>
              <a:rPr lang="en-US" dirty="0" err="1"/>
              <a:t>Cu.M</a:t>
            </a:r>
            <a:r>
              <a:rPr lang="en-US" dirty="0"/>
              <a:t>/disc) decreases with  increase in RAI as a nonlinear function.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References:</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t>1</a:t>
            </a:r>
            <a:r>
              <a:rPr lang="en-US" dirty="0"/>
              <a:t>. </a:t>
            </a:r>
            <a:r>
              <a:rPr lang="en-US" dirty="0" err="1"/>
              <a:t>Balachandran</a:t>
            </a:r>
            <a:r>
              <a:rPr lang="en-US" dirty="0"/>
              <a:t>, V (2006).Inspection note on </a:t>
            </a:r>
            <a:r>
              <a:rPr lang="en-US" dirty="0" err="1"/>
              <a:t>Srisailam</a:t>
            </a:r>
            <a:r>
              <a:rPr lang="en-US" dirty="0"/>
              <a:t> Left Bank Canal Tunnel </a:t>
            </a:r>
            <a:r>
              <a:rPr lang="en-US" dirty="0" err="1"/>
              <a:t>Project,Andhra</a:t>
            </a:r>
            <a:r>
              <a:rPr lang="en-US" dirty="0"/>
              <a:t> Pradesh. Unpublished Report, GSI</a:t>
            </a:r>
          </a:p>
          <a:p>
            <a:r>
              <a:rPr lang="en-US" dirty="0"/>
              <a:t>2. </a:t>
            </a:r>
            <a:r>
              <a:rPr lang="en-US" dirty="0" err="1"/>
              <a:t>D.Ramakrishna</a:t>
            </a:r>
            <a:r>
              <a:rPr lang="en-US" dirty="0"/>
              <a:t> and Anil </a:t>
            </a:r>
            <a:r>
              <a:rPr lang="en-US" dirty="0" err="1"/>
              <a:t>A.Kamat</a:t>
            </a:r>
            <a:r>
              <a:rPr lang="en-US" dirty="0"/>
              <a:t> (2008).Prognostication of Unconformity intersection at Tunnel grade for 43.93KM long tunnel by </a:t>
            </a:r>
            <a:r>
              <a:rPr lang="en-US" dirty="0" err="1"/>
              <a:t>Geoelectrical</a:t>
            </a:r>
            <a:r>
              <a:rPr lang="en-US" dirty="0"/>
              <a:t> </a:t>
            </a:r>
            <a:r>
              <a:rPr lang="en-US" dirty="0" err="1"/>
              <a:t>survey.Jour.Engg.Geol</a:t>
            </a:r>
            <a:r>
              <a:rPr lang="en-US" dirty="0"/>
              <a:t>. </a:t>
            </a:r>
            <a:r>
              <a:rPr lang="en-US" dirty="0" err="1"/>
              <a:t>Vol.XXXV</a:t>
            </a:r>
            <a:r>
              <a:rPr lang="en-US" dirty="0"/>
              <a:t>, Nos1-4,237-240.</a:t>
            </a:r>
          </a:p>
          <a:p>
            <a:r>
              <a:rPr lang="en-US" dirty="0"/>
              <a:t>3. Ramakrishna, D(2015).Geotechnical Properties of AMRP Tunnel-1 and Rock </a:t>
            </a:r>
            <a:r>
              <a:rPr lang="en-US" dirty="0" err="1"/>
              <a:t>Borability</a:t>
            </a:r>
            <a:r>
              <a:rPr lang="en-US" dirty="0"/>
              <a:t> by </a:t>
            </a:r>
            <a:r>
              <a:rPr lang="en-US" dirty="0" err="1"/>
              <a:t>TBM.Special</a:t>
            </a:r>
            <a:r>
              <a:rPr lang="en-US" dirty="0"/>
              <a:t> Publication, Journal of Engineering Geology October2015,431-439.</a:t>
            </a:r>
          </a:p>
          <a:p>
            <a:r>
              <a:rPr lang="en-US" dirty="0"/>
              <a:t>4. </a:t>
            </a:r>
            <a:r>
              <a:rPr lang="en-US" dirty="0" err="1"/>
              <a:t>Thuro</a:t>
            </a:r>
            <a:r>
              <a:rPr lang="en-US" dirty="0"/>
              <a:t>, K., and </a:t>
            </a:r>
            <a:r>
              <a:rPr lang="en-US" dirty="0" err="1"/>
              <a:t>Plinninger</a:t>
            </a:r>
            <a:r>
              <a:rPr lang="en-US" dirty="0"/>
              <a:t>, R.J. (2003) .Hard rock tunnel boring, cutting, drilling and blasting: rock parameters for </a:t>
            </a:r>
            <a:r>
              <a:rPr lang="en-US" dirty="0" err="1"/>
              <a:t>excavatability</a:t>
            </a:r>
            <a:r>
              <a:rPr lang="en-US" dirty="0"/>
              <a:t> ISRM (2003)-Technology road map for rock mechanics, South African Institute for Mining and Metallurgy.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INTRODUCTION: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err="1"/>
              <a:t>Srisailam</a:t>
            </a:r>
            <a:r>
              <a:rPr lang="en-US" dirty="0"/>
              <a:t> Left Bank Canal Tunnel scheme (SLBC) of </a:t>
            </a:r>
            <a:r>
              <a:rPr lang="en-US" dirty="0" err="1"/>
              <a:t>Alimineti</a:t>
            </a:r>
            <a:r>
              <a:rPr lang="en-US" dirty="0"/>
              <a:t> </a:t>
            </a:r>
            <a:r>
              <a:rPr lang="en-US" dirty="0" err="1"/>
              <a:t>Madhava</a:t>
            </a:r>
            <a:r>
              <a:rPr lang="en-US" dirty="0"/>
              <a:t> Reddy Project (AMRP) aims to bring Krishna water from </a:t>
            </a:r>
            <a:r>
              <a:rPr lang="en-US" dirty="0" err="1"/>
              <a:t>Mahaboobnagar</a:t>
            </a:r>
            <a:r>
              <a:rPr lang="en-US" dirty="0"/>
              <a:t> District to the drought prone area of </a:t>
            </a:r>
            <a:r>
              <a:rPr lang="en-US" dirty="0" err="1"/>
              <a:t>Nalgonda</a:t>
            </a:r>
            <a:r>
              <a:rPr lang="en-US" dirty="0"/>
              <a:t> </a:t>
            </a:r>
            <a:r>
              <a:rPr lang="en-US" dirty="0" err="1"/>
              <a:t>District,Telengana</a:t>
            </a:r>
            <a:r>
              <a:rPr lang="en-US" dirty="0"/>
              <a:t> state. To meet this objective, construction of two tunnels of length 43.93 Km and 7.121 Km (see Fig.1), interconnected by Link  Canal – 1, </a:t>
            </a:r>
            <a:r>
              <a:rPr lang="en-US" dirty="0" err="1"/>
              <a:t>Dindi</a:t>
            </a:r>
            <a:r>
              <a:rPr lang="en-US" dirty="0"/>
              <a:t> Balancing Reservoir and Link Canal – 2 is envisaged.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a:t>Tunnel-1 has a finished diameter of 9.2 m with a circular cross section and is being bored by two Tunnel boring machines (TBM) from Outlet and Inlet ends. </a:t>
            </a:r>
            <a:endParaRPr lang="en-US" dirty="0" smtClean="0"/>
          </a:p>
          <a:p>
            <a:r>
              <a:rPr lang="en-US" dirty="0" smtClean="0"/>
              <a:t>Tunnel </a:t>
            </a:r>
            <a:r>
              <a:rPr lang="en-US" dirty="0"/>
              <a:t>– 2 has a horse shoe shape with diameter 8.758 m and was excavated by Drill Blast and Muck (DBM) method. </a:t>
            </a:r>
            <a:endParaRPr lang="en-US" dirty="0" smtClean="0"/>
          </a:p>
          <a:p>
            <a:r>
              <a:rPr lang="en-US" dirty="0" smtClean="0"/>
              <a:t>This </a:t>
            </a:r>
            <a:r>
              <a:rPr lang="en-US" dirty="0"/>
              <a:t>scheme is executed by Irrigation and CAD Department by the Government of </a:t>
            </a:r>
            <a:r>
              <a:rPr lang="en-US" dirty="0" err="1"/>
              <a:t>Telengana</a:t>
            </a:r>
            <a:r>
              <a:rPr lang="en-US" dirty="0"/>
              <a:t> and formerly by Andhra Pradesh. The EPC contractor for this work is M/s </a:t>
            </a:r>
            <a:r>
              <a:rPr lang="en-US" dirty="0" err="1"/>
              <a:t>Jaiprakash</a:t>
            </a:r>
            <a:r>
              <a:rPr lang="en-US" dirty="0"/>
              <a:t> Associates Ltd.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a:t>
            </a:r>
            <a:r>
              <a:rPr lang="en-US" b="1" dirty="0"/>
              <a:t>.	SCOPE: </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r>
              <a:rPr lang="en-US" dirty="0"/>
              <a:t>During construction of any long tunnel in hard rock by TBM, major problem faced is the wear of the cutter discs and its replacement and has significant implications on the project </a:t>
            </a:r>
            <a:r>
              <a:rPr lang="en-US" dirty="0" smtClean="0"/>
              <a:t>cost.</a:t>
            </a:r>
          </a:p>
          <a:p>
            <a:r>
              <a:rPr lang="en-US" dirty="0" smtClean="0"/>
              <a:t> Engineering </a:t>
            </a:r>
            <a:r>
              <a:rPr lang="en-US" dirty="0"/>
              <a:t>Geologist at site </a:t>
            </a:r>
            <a:r>
              <a:rPr lang="en-US" dirty="0" smtClean="0"/>
              <a:t>has to predict </a:t>
            </a:r>
            <a:r>
              <a:rPr lang="en-US" dirty="0"/>
              <a:t>the Cutter life and explain when excess cutter consumption occurs. </a:t>
            </a:r>
            <a:endParaRPr lang="en-US" dirty="0" smtClean="0"/>
          </a:p>
          <a:p>
            <a:r>
              <a:rPr lang="en-US" dirty="0" smtClean="0"/>
              <a:t> </a:t>
            </a:r>
            <a:r>
              <a:rPr lang="en-US" dirty="0"/>
              <a:t>Wear of the disc cutters is quantified by Cutter life index (CLI) which is the number of disc cutters required to bore unit length of tunnel or </a:t>
            </a:r>
            <a:r>
              <a:rPr lang="en-US" b="1" dirty="0"/>
              <a:t>Cutter life which is the cubic meters of rock which can be excavated by one cutter disc</a:t>
            </a:r>
            <a:r>
              <a:rPr lang="en-US" dirty="0" smtClean="0"/>
              <a:t>.</a:t>
            </a:r>
          </a:p>
          <a:p>
            <a:r>
              <a:rPr lang="en-US" dirty="0" smtClean="0"/>
              <a:t> </a:t>
            </a:r>
            <a:r>
              <a:rPr lang="en-US" dirty="0"/>
              <a:t>Other </a:t>
            </a:r>
            <a:r>
              <a:rPr lang="en-US" dirty="0" smtClean="0"/>
              <a:t>factors </a:t>
            </a:r>
            <a:r>
              <a:rPr lang="en-US" dirty="0"/>
              <a:t>governing TBM </a:t>
            </a:r>
            <a:r>
              <a:rPr lang="en-US" dirty="0" err="1"/>
              <a:t>excavability</a:t>
            </a:r>
            <a:r>
              <a:rPr lang="en-US" dirty="0"/>
              <a:t> </a:t>
            </a:r>
            <a:r>
              <a:rPr lang="en-US" dirty="0" smtClean="0"/>
              <a:t>are</a:t>
            </a:r>
          </a:p>
          <a:p>
            <a:pPr marL="514350" indent="-514350">
              <a:buFont typeface="+mj-lt"/>
              <a:buAutoNum type="arabicPeriod"/>
            </a:pPr>
            <a:r>
              <a:rPr lang="en-US" dirty="0" smtClean="0"/>
              <a:t> </a:t>
            </a:r>
            <a:r>
              <a:rPr lang="en-US" dirty="0"/>
              <a:t>rock mass </a:t>
            </a:r>
            <a:r>
              <a:rPr lang="en-US" dirty="0" smtClean="0"/>
              <a:t>characteristics</a:t>
            </a:r>
          </a:p>
          <a:p>
            <a:pPr marL="514350" indent="-514350">
              <a:buFont typeface="+mj-lt"/>
              <a:buAutoNum type="arabicPeriod"/>
            </a:pPr>
            <a:r>
              <a:rPr lang="en-US" dirty="0" smtClean="0"/>
              <a:t> </a:t>
            </a:r>
            <a:r>
              <a:rPr lang="en-US" dirty="0"/>
              <a:t>strength of the </a:t>
            </a:r>
            <a:r>
              <a:rPr lang="en-US" dirty="0" smtClean="0"/>
              <a:t>rock</a:t>
            </a:r>
          </a:p>
          <a:p>
            <a:pPr marL="514350" indent="-514350">
              <a:buFont typeface="+mj-lt"/>
              <a:buAutoNum type="arabicPeriod"/>
            </a:pPr>
            <a:r>
              <a:rPr lang="en-US" dirty="0" smtClean="0"/>
              <a:t>machine </a:t>
            </a:r>
            <a:r>
              <a:rPr lang="en-US" dirty="0"/>
              <a:t>parameters like design of </a:t>
            </a:r>
            <a:r>
              <a:rPr lang="en-US" dirty="0" err="1"/>
              <a:t>cutterhead</a:t>
            </a:r>
            <a:r>
              <a:rPr lang="en-US" dirty="0" smtClean="0"/>
              <a:t>.</a:t>
            </a:r>
          </a:p>
          <a:p>
            <a:pPr marL="514350" indent="-514350">
              <a:buNone/>
            </a:pPr>
            <a:r>
              <a:rPr lang="en-US" dirty="0" smtClean="0"/>
              <a:t> </a:t>
            </a:r>
            <a:r>
              <a:rPr lang="en-US" dirty="0"/>
              <a:t>In this paper, a simple method of determining the Cutter life of TBM from </a:t>
            </a:r>
            <a:r>
              <a:rPr lang="en-US" dirty="0" err="1"/>
              <a:t>petrographic</a:t>
            </a:r>
            <a:r>
              <a:rPr lang="en-US" dirty="0"/>
              <a:t> test and geotechnical data which was carried out for Tunnel-1 is discussed.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Fig.1. Location Map of AMRP Tunnel1 and Layout Plan of Project</a:t>
            </a:r>
            <a:r>
              <a:rPr lang="en-US" dirty="0"/>
              <a:t/>
            </a:r>
            <a:br>
              <a:rPr lang="en-US" dirty="0"/>
            </a:br>
            <a:endParaRPr lang="en-US" dirty="0"/>
          </a:p>
        </p:txBody>
      </p:sp>
      <p:pic>
        <p:nvPicPr>
          <p:cNvPr id="4" name="Content Placeholder 3" descr="C:\Documents and Settings\Rama_krishna\Local Settings\Temp\Rar$DI00.672\Page1.jpg"/>
          <p:cNvPicPr>
            <a:picLocks noGrp="1"/>
          </p:cNvPicPr>
          <p:nvPr>
            <p:ph idx="1"/>
          </p:nvPr>
        </p:nvPicPr>
        <p:blipFill>
          <a:blip r:embed="rId2" cstate="print"/>
          <a:srcRect/>
          <a:stretch>
            <a:fillRect/>
          </a:stretch>
        </p:blipFill>
        <p:spPr bwMode="auto">
          <a:xfrm>
            <a:off x="2828405" y="1631214"/>
            <a:ext cx="3487189" cy="4463935"/>
          </a:xfrm>
          <a:prstGeom prst="rect">
            <a:avLst/>
          </a:prstGeom>
          <a:noFill/>
          <a:ln w="9525">
            <a:noFill/>
            <a:miter lim="800000"/>
            <a:headEnd/>
            <a:tailEnd/>
          </a:ln>
        </p:spPr>
      </p:pic>
      <p:pic>
        <p:nvPicPr>
          <p:cNvPr id="5" name="Picture 4" descr="C:\Documents and Settings\Rama_krishna\Desktop\india-outline-map.jpg"/>
          <p:cNvPicPr/>
          <p:nvPr/>
        </p:nvPicPr>
        <p:blipFill>
          <a:blip r:embed="rId3" cstate="print"/>
          <a:srcRect/>
          <a:stretch>
            <a:fillRect/>
          </a:stretch>
        </p:blipFill>
        <p:spPr bwMode="auto">
          <a:xfrm>
            <a:off x="1828800" y="3276600"/>
            <a:ext cx="1412935" cy="1666439"/>
          </a:xfrm>
          <a:prstGeom prst="rect">
            <a:avLst/>
          </a:prstGeom>
          <a:noFill/>
          <a:ln w="9525">
            <a:noFill/>
            <a:miter lim="800000"/>
            <a:headEnd/>
            <a:tailEnd/>
          </a:ln>
        </p:spPr>
      </p:pic>
      <p:cxnSp>
        <p:nvCxnSpPr>
          <p:cNvPr id="7" name="Straight Arrow Connector 6"/>
          <p:cNvCxnSpPr/>
          <p:nvPr/>
        </p:nvCxnSpPr>
        <p:spPr>
          <a:xfrm rot="5400000" flipH="1" flipV="1">
            <a:off x="2095500" y="2705100"/>
            <a:ext cx="1905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362200" y="4343400"/>
            <a:ext cx="13716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	Geology:</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Geologically this area falls under the Peninsular gneissic complex of the </a:t>
            </a:r>
            <a:r>
              <a:rPr lang="en-US" dirty="0" err="1"/>
              <a:t>Archeans</a:t>
            </a:r>
            <a:r>
              <a:rPr lang="en-US" dirty="0"/>
              <a:t> from the Outlet end located in </a:t>
            </a:r>
            <a:r>
              <a:rPr lang="en-US" dirty="0" err="1"/>
              <a:t>Mannevaripally</a:t>
            </a:r>
            <a:r>
              <a:rPr lang="en-US" dirty="0"/>
              <a:t> </a:t>
            </a:r>
            <a:r>
              <a:rPr lang="en-US" dirty="0" err="1"/>
              <a:t>Village,Chandampeta</a:t>
            </a:r>
            <a:r>
              <a:rPr lang="en-US" dirty="0"/>
              <a:t> </a:t>
            </a:r>
            <a:r>
              <a:rPr lang="en-US" dirty="0" err="1"/>
              <a:t>Mandal,Nalgonda</a:t>
            </a:r>
            <a:r>
              <a:rPr lang="en-US" dirty="0"/>
              <a:t> </a:t>
            </a:r>
            <a:r>
              <a:rPr lang="en-US" dirty="0" err="1"/>
              <a:t>District,Telengana</a:t>
            </a:r>
            <a:r>
              <a:rPr lang="en-US" dirty="0"/>
              <a:t> </a:t>
            </a:r>
            <a:endParaRPr lang="en-US" dirty="0" smtClean="0"/>
          </a:p>
          <a:p>
            <a:r>
              <a:rPr lang="en-US" dirty="0" smtClean="0"/>
              <a:t> </a:t>
            </a:r>
            <a:r>
              <a:rPr lang="en-US" dirty="0" err="1"/>
              <a:t>Srisailam</a:t>
            </a:r>
            <a:r>
              <a:rPr lang="en-US" dirty="0"/>
              <a:t> formation comprising of meta sedimentary rocks of the </a:t>
            </a:r>
            <a:r>
              <a:rPr lang="en-US" dirty="0" err="1"/>
              <a:t>Cuddapah</a:t>
            </a:r>
            <a:r>
              <a:rPr lang="en-US" dirty="0"/>
              <a:t> super group from Inlet end. </a:t>
            </a:r>
            <a:endParaRPr lang="en-US" dirty="0" smtClean="0"/>
          </a:p>
          <a:p>
            <a:r>
              <a:rPr lang="en-US" dirty="0" smtClean="0"/>
              <a:t>The </a:t>
            </a:r>
            <a:r>
              <a:rPr lang="en-US" dirty="0" err="1"/>
              <a:t>Archean</a:t>
            </a:r>
            <a:r>
              <a:rPr lang="en-US" dirty="0"/>
              <a:t> rocks comprise of granites and granite gneisses with basic </a:t>
            </a:r>
            <a:r>
              <a:rPr lang="en-US" dirty="0" err="1"/>
              <a:t>intrusives</a:t>
            </a:r>
            <a:r>
              <a:rPr lang="en-US" dirty="0"/>
              <a:t> of mainly dolerites while the meta sedimentary rocks comprise of </a:t>
            </a:r>
            <a:r>
              <a:rPr lang="en-US" dirty="0" err="1"/>
              <a:t>quartzites</a:t>
            </a:r>
            <a:r>
              <a:rPr lang="en-US" dirty="0"/>
              <a:t> with shale </a:t>
            </a:r>
            <a:r>
              <a:rPr lang="en-US" dirty="0" err="1"/>
              <a:t>interbeds</a:t>
            </a:r>
            <a:r>
              <a:rPr lang="en-US" dirty="0"/>
              <a:t> and siltstones</a:t>
            </a:r>
            <a:r>
              <a:rPr lang="en-US" dirty="0" smtClean="0"/>
              <a:t>.</a:t>
            </a:r>
          </a:p>
          <a:p>
            <a:r>
              <a:rPr lang="en-US" dirty="0" smtClean="0"/>
              <a:t>The </a:t>
            </a:r>
            <a:r>
              <a:rPr lang="en-US" dirty="0"/>
              <a:t>contact of </a:t>
            </a:r>
            <a:r>
              <a:rPr lang="en-US" dirty="0" err="1"/>
              <a:t>metasedimentaries</a:t>
            </a:r>
            <a:r>
              <a:rPr lang="en-US" dirty="0"/>
              <a:t> with the </a:t>
            </a:r>
            <a:r>
              <a:rPr lang="en-US" dirty="0" err="1"/>
              <a:t>archean</a:t>
            </a:r>
            <a:r>
              <a:rPr lang="en-US" dirty="0"/>
              <a:t> gneisses is an </a:t>
            </a:r>
            <a:r>
              <a:rPr lang="en-US" dirty="0" smtClean="0"/>
              <a:t>unconformity.</a:t>
            </a:r>
          </a:p>
          <a:p>
            <a:endParaRPr lang="en-US" dirty="0"/>
          </a:p>
          <a:p>
            <a:endParaRPr lang="en-US" dirty="0" smtClean="0"/>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5.	Materials and Methods: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During construction stage of the project, systematic sampling was done in Tunnel1 till January 2014 and core/ lump samples were recovered. </a:t>
            </a:r>
            <a:endParaRPr lang="en-US" dirty="0" smtClean="0"/>
          </a:p>
          <a:p>
            <a:r>
              <a:rPr lang="en-US" dirty="0" smtClean="0"/>
              <a:t>Core </a:t>
            </a:r>
            <a:r>
              <a:rPr lang="en-US" dirty="0"/>
              <a:t>sampling was done using HILTI DD130 core drilling machine and cores of NX size were </a:t>
            </a:r>
            <a:r>
              <a:rPr lang="en-US" dirty="0" smtClean="0"/>
              <a:t>recovered.</a:t>
            </a:r>
          </a:p>
          <a:p>
            <a:r>
              <a:rPr lang="en-US" dirty="0"/>
              <a:t>The samples were tested for mineralogy, physical and engineering properties. </a:t>
            </a:r>
            <a:endParaRPr lang="en-US" dirty="0" smtClean="0"/>
          </a:p>
          <a:p>
            <a:r>
              <a:rPr lang="en-US" dirty="0"/>
              <a:t>Modal analysis of the rock sample was carried out by thin section petrography at Petrology Division, Geological Survey of India (GSI), Hyderabad and shown in Plates 1 and 2.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smtClean="0"/>
              <a:t>Petrographic</a:t>
            </a:r>
            <a:r>
              <a:rPr lang="en-US" b="1" u="sng" dirty="0" smtClean="0"/>
              <a:t> Thin sect</a:t>
            </a:r>
            <a:r>
              <a:rPr lang="en-US" b="1" u="sng" dirty="0" smtClean="0"/>
              <a:t>ions</a:t>
            </a:r>
            <a:endParaRPr lang="en-US" b="1" u="sng" dirty="0"/>
          </a:p>
        </p:txBody>
      </p:sp>
      <p:pic>
        <p:nvPicPr>
          <p:cNvPr id="4" name="Content Placeholder 3" descr="10973"/>
          <p:cNvPicPr>
            <a:picLocks noGrp="1"/>
          </p:cNvPicPr>
          <p:nvPr>
            <p:ph idx="1"/>
          </p:nvPr>
        </p:nvPicPr>
        <p:blipFill>
          <a:blip r:embed="rId2" cstate="print"/>
          <a:srcRect/>
          <a:stretch>
            <a:fillRect/>
          </a:stretch>
        </p:blipFill>
        <p:spPr bwMode="auto">
          <a:xfrm>
            <a:off x="2514600" y="1524000"/>
            <a:ext cx="4017818" cy="3205942"/>
          </a:xfrm>
          <a:prstGeom prst="rect">
            <a:avLst/>
          </a:prstGeom>
          <a:noFill/>
          <a:ln w="9525">
            <a:noFill/>
            <a:miter lim="800000"/>
            <a:headEnd/>
            <a:tailEnd/>
          </a:ln>
        </p:spPr>
      </p:pic>
      <p:sp>
        <p:nvSpPr>
          <p:cNvPr id="6" name="TextBox 5"/>
          <p:cNvSpPr txBox="1"/>
          <p:nvPr/>
        </p:nvSpPr>
        <p:spPr>
          <a:xfrm>
            <a:off x="2133600" y="5029200"/>
            <a:ext cx="4648004" cy="369332"/>
          </a:xfrm>
          <a:prstGeom prst="rect">
            <a:avLst/>
          </a:prstGeom>
          <a:noFill/>
        </p:spPr>
        <p:txBody>
          <a:bodyPr wrap="none" rtlCol="0">
            <a:spAutoFit/>
          </a:bodyPr>
          <a:lstStyle/>
          <a:p>
            <a:r>
              <a:rPr lang="en-US" b="1" dirty="0" smtClean="0"/>
              <a:t>Plate 1.</a:t>
            </a:r>
            <a:r>
              <a:rPr lang="en-US" b="1" dirty="0"/>
              <a:t> Granite at </a:t>
            </a:r>
            <a:r>
              <a:rPr lang="en-US" b="1" dirty="0" smtClean="0"/>
              <a:t>CH.10 </a:t>
            </a:r>
            <a:r>
              <a:rPr lang="en-US" b="1" dirty="0"/>
              <a:t>973M,Tunnel1,Outlet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smtClean="0"/>
              <a:t>Petrographic</a:t>
            </a:r>
            <a:r>
              <a:rPr lang="en-US" b="1" u="sng" dirty="0" smtClean="0"/>
              <a:t> Thin sections</a:t>
            </a:r>
            <a:endParaRPr lang="en-US" dirty="0"/>
          </a:p>
        </p:txBody>
      </p:sp>
      <p:pic>
        <p:nvPicPr>
          <p:cNvPr id="4" name="Content Placeholder 3" descr="jp2"/>
          <p:cNvPicPr>
            <a:picLocks noGrp="1"/>
          </p:cNvPicPr>
          <p:nvPr>
            <p:ph idx="1"/>
          </p:nvPr>
        </p:nvPicPr>
        <p:blipFill>
          <a:blip r:embed="rId2" cstate="print"/>
          <a:srcRect/>
          <a:stretch>
            <a:fillRect/>
          </a:stretch>
        </p:blipFill>
        <p:spPr bwMode="auto">
          <a:xfrm>
            <a:off x="2286001" y="1676400"/>
            <a:ext cx="4191692" cy="3616570"/>
          </a:xfrm>
          <a:prstGeom prst="rect">
            <a:avLst/>
          </a:prstGeom>
          <a:noFill/>
          <a:ln w="9525">
            <a:noFill/>
            <a:miter lim="800000"/>
            <a:headEnd/>
            <a:tailEnd/>
          </a:ln>
        </p:spPr>
      </p:pic>
      <p:sp>
        <p:nvSpPr>
          <p:cNvPr id="5" name="TextBox 4"/>
          <p:cNvSpPr txBox="1"/>
          <p:nvPr/>
        </p:nvSpPr>
        <p:spPr>
          <a:xfrm>
            <a:off x="2133600" y="5638800"/>
            <a:ext cx="4449167" cy="369332"/>
          </a:xfrm>
          <a:prstGeom prst="rect">
            <a:avLst/>
          </a:prstGeom>
          <a:noFill/>
        </p:spPr>
        <p:txBody>
          <a:bodyPr wrap="none" rtlCol="0">
            <a:spAutoFit/>
          </a:bodyPr>
          <a:lstStyle/>
          <a:p>
            <a:r>
              <a:rPr lang="en-US" b="1" dirty="0" smtClean="0"/>
              <a:t>Plate 2. Quartzite at CH.4570M,Tunnel1,Inlet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954</Words>
  <Application>Microsoft Office PowerPoint</Application>
  <PresentationFormat>On-screen Show (4:3)</PresentationFormat>
  <Paragraphs>59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TBM BORABILITY AS A FUNCTION OF ROCK MINERALOGY AND GEOTECHNICAL PROPERTIES IN SLBC TUNNEL OF AMR PROJECT, TELENGANA, INDIA D.Ramakrishna Assistant Professor, Dr.MGR.Educational Research Institute, Maduravoyal, Chennai-600095 </vt:lpstr>
      <vt:lpstr>1. INTRODUCTION: </vt:lpstr>
      <vt:lpstr>Slide 3</vt:lpstr>
      <vt:lpstr>2. SCOPE:  </vt:lpstr>
      <vt:lpstr>Fig.1. Location Map of AMRP Tunnel1 and Layout Plan of Project </vt:lpstr>
      <vt:lpstr>4. Geology: </vt:lpstr>
      <vt:lpstr>5. Materials and Methods: </vt:lpstr>
      <vt:lpstr>Petrographic Thin sections</vt:lpstr>
      <vt:lpstr>Petrographic Thin sections</vt:lpstr>
      <vt:lpstr>Table 1.Petrographic Test Reults </vt:lpstr>
      <vt:lpstr>Slide 11</vt:lpstr>
      <vt:lpstr>Table 2.  Rock Mineralogy, Unconfined Compressive strength(UCS), Rock Abrasivity Index(RAI)and Cutter Life in Tunnel-1 </vt:lpstr>
      <vt:lpstr>Slide 13</vt:lpstr>
      <vt:lpstr>Fig.2 Variation of Cutter Life with Rock Abrasivity Index(RAI) `</vt:lpstr>
      <vt:lpstr>Fig.3. Variation of RAI with UCS </vt:lpstr>
      <vt:lpstr>Discussion</vt:lpstr>
      <vt:lpstr>7. CONCLUSIONS: </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TBM BORABILITY AS A FUNCTION OF ROCK MINERALOGY AND GEOTECHNICAL PROPERTIES IN SLBC TUNNEL OF AMR PROJECT, TELENGANA, INDIA D.Ramakrishna Assistant Professor, Dr.MGR.Educational Research Institute, Maduravoyal, Chennai-600095 </dc:title>
  <dc:creator>ftr</dc:creator>
  <cp:lastModifiedBy>ftr</cp:lastModifiedBy>
  <cp:revision>13</cp:revision>
  <dcterms:created xsi:type="dcterms:W3CDTF">2018-11-30T14:29:16Z</dcterms:created>
  <dcterms:modified xsi:type="dcterms:W3CDTF">2018-11-30T15:12:06Z</dcterms:modified>
</cp:coreProperties>
</file>